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6" r:id="rId4"/>
    <p:sldId id="272" r:id="rId5"/>
    <p:sldId id="274" r:id="rId6"/>
    <p:sldId id="275" r:id="rId7"/>
    <p:sldId id="276" r:id="rId8"/>
    <p:sldId id="277" r:id="rId9"/>
    <p:sldId id="268" r:id="rId10"/>
    <p:sldId id="267" r:id="rId11"/>
    <p:sldId id="270" r:id="rId12"/>
    <p:sldId id="271" r:id="rId13"/>
    <p:sldId id="262" r:id="rId14"/>
    <p:sldId id="260" r:id="rId15"/>
    <p:sldId id="263" r:id="rId16"/>
    <p:sldId id="269" r:id="rId17"/>
    <p:sldId id="26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swadip Maity" initials="BM" lastIdx="1" clrIdx="0">
    <p:extLst>
      <p:ext uri="{19B8F6BF-5375-455C-9EA6-DF929625EA0E}">
        <p15:presenceInfo xmlns:p15="http://schemas.microsoft.com/office/powerpoint/2012/main" userId="S-1-5-21-2146773085-903363285-719344707-198146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983" autoAdjust="0"/>
    <p:restoredTop sz="94660"/>
  </p:normalViewPr>
  <p:slideViewPr>
    <p:cSldViewPr snapToGrid="0">
      <p:cViewPr varScale="1">
        <p:scale>
          <a:sx n="12" d="100"/>
          <a:sy n="12" d="100"/>
        </p:scale>
        <p:origin x="15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43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86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15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3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8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2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14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9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1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5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E8107-4BFD-4F8D-8019-CF0C9218A0E9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3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E8107-4BFD-4F8D-8019-CF0C9218A0E9}" type="datetimeFigureOut">
              <a:rPr lang="en-US" smtClean="0"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95A8A-69A9-476D-B862-50087C91F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7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9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mg05.deviantart.net/3474/i/2012/074/c/d/raspberry_pi_wallpaper_hd_1080p_by_tpbarratt-d4suv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24" y="0"/>
            <a:ext cx="121980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344047" y="3804212"/>
            <a:ext cx="4755064" cy="13481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000" b="1" i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802.11n </a:t>
            </a:r>
            <a:r>
              <a:rPr lang="en-US" sz="2000" b="1" i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WiFi</a:t>
            </a:r>
            <a:endParaRPr lang="en-US" sz="2000" b="1" i="1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000" b="1" i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Bluetooth 4.0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000" b="1" i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Quad-core </a:t>
            </a:r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64-bit ARM Cortex A53 </a:t>
            </a:r>
            <a:endParaRPr lang="en-US" sz="2000" b="1" i="1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000" b="1" i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1.2 </a:t>
            </a:r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GHz</a:t>
            </a:r>
            <a:r>
              <a:rPr lang="en-US" sz="2000" b="1" i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  <a:endParaRPr lang="en-US" sz="2000" b="1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r"/>
            <a:endParaRPr lang="en-US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84758" y="4453517"/>
            <a:ext cx="366844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i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It’s </a:t>
            </a:r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 usable desktop computer</a:t>
            </a:r>
            <a:r>
              <a:rPr lang="en-US" sz="2000" b="1" i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  <a:endParaRPr lang="en-US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66327" y="4653572"/>
            <a:ext cx="155257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i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$</a:t>
            </a:r>
            <a:r>
              <a:rPr lang="en-US" sz="4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35</a:t>
            </a:r>
            <a:r>
              <a:rPr lang="en-US" sz="16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  <a:endParaRPr 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endParaRPr 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endParaRPr 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100" name="Picture 4" descr="https://hackadaycom.files.wordpress.com/2016/02/chromiu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838" y="5647323"/>
            <a:ext cx="6565900" cy="9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81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95360" y="1455420"/>
            <a:ext cx="3413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tiny Wi-Fi development board. Arduino 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/>
              <a:t>Wi-Fi 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/>
              <a:t>ARM Cortex M3 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/>
              <a:t>wireless programming 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/>
              <a:t>REST API </a:t>
            </a:r>
            <a:endParaRPr lang="en-US" dirty="0" smtClean="0"/>
          </a:p>
          <a:p>
            <a:r>
              <a:rPr lang="en-US" dirty="0" smtClean="0"/>
              <a:t>= </a:t>
            </a:r>
            <a:r>
              <a:rPr lang="en-US" dirty="0"/>
              <a:t>awesome.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425" y="4171950"/>
            <a:ext cx="3457575" cy="26860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4007" y="3983012"/>
            <a:ext cx="155257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i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$</a:t>
            </a:r>
            <a:r>
              <a:rPr lang="en-US" sz="4000" b="1" i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19</a:t>
            </a:r>
            <a:r>
              <a:rPr lang="en-US" sz="1600" b="1" i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.</a:t>
            </a:r>
            <a:endParaRPr lang="en-US" sz="1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endParaRPr lang="en-US" sz="1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endParaRPr lang="en-US" sz="1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315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 l="23000" r="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0859" y="5476532"/>
            <a:ext cx="76550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i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$3</a:t>
            </a:r>
            <a:endParaRPr lang="en-US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856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LED Blinking</a:t>
            </a:r>
          </a:p>
          <a:p>
            <a:r>
              <a:rPr lang="en-US" dirty="0" smtClean="0"/>
              <a:t>2. Hello World on OLED</a:t>
            </a:r>
          </a:p>
          <a:p>
            <a:r>
              <a:rPr lang="en-US" dirty="0" smtClean="0"/>
              <a:t>3. Connect to </a:t>
            </a:r>
            <a:r>
              <a:rPr lang="en-US" dirty="0" err="1" smtClean="0"/>
              <a:t>WiFi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49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" y="304792"/>
            <a:ext cx="12090400" cy="622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9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ore0.staticworld.net/images/article/2013/04/botnet-100034898-or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973" y="12649"/>
            <a:ext cx="9076168" cy="680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506" y="5390284"/>
            <a:ext cx="4415321" cy="1441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7393" y="5378628"/>
            <a:ext cx="10315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/>
              <a:t>A botnet is a number of Internet-connected computers autonomously communicating with other similar machines in which components located on networked computers communicate and coordinate their actions by command and control (C&amp;C) or by passing messages to one another without the owners' knowledge.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3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10000" t="-15000" r="-10000" b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399257"/>
            <a:ext cx="12192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400" dirty="0" smtClean="0"/>
              <a:t>A</a:t>
            </a:r>
            <a:r>
              <a:rPr lang="en-US" sz="2400" dirty="0"/>
              <a:t> malware that turns computer systems running Linux into remotely controlled "bots", that can be used as part of a botnet in large-scale network attacks. It primarily targets online consumer devices such as remote cameras and home routers.</a:t>
            </a: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335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907" y="27569"/>
            <a:ext cx="1379706" cy="1095506"/>
          </a:xfrm>
        </p:spPr>
        <p:txBody>
          <a:bodyPr/>
          <a:lstStyle/>
          <a:p>
            <a:r>
              <a:rPr lang="en-US" dirty="0" smtClean="0"/>
              <a:t>OTA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76" y="0"/>
            <a:ext cx="8704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430" y="127226"/>
            <a:ext cx="402360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742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600" spc="-100" dirty="0">
                <a:ln w="3175">
                  <a:noFill/>
                </a:ln>
                <a:solidFill>
                  <a:srgbClr val="0070C0"/>
                </a:solidFill>
                <a:latin typeface="Segoe UI Light"/>
                <a:cs typeface="Segoe UI" pitchFamily="34" charset="0"/>
              </a:rPr>
              <a:t>MakerzBay Overview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23587" y="6140036"/>
            <a:ext cx="1196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Build Failures </a:t>
            </a:r>
          </a:p>
          <a:p>
            <a:r>
              <a:rPr lang="en-US" sz="1400" dirty="0">
                <a:solidFill>
                  <a:schemeClr val="bg1"/>
                </a:solidFill>
              </a:rPr>
              <a:t>Showcase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78504" y="3923671"/>
            <a:ext cx="8067040" cy="2609209"/>
            <a:chOff x="3933477" y="2251438"/>
            <a:chExt cx="5574292" cy="2265132"/>
          </a:xfrm>
        </p:grpSpPr>
        <p:sp>
          <p:nvSpPr>
            <p:cNvPr id="7" name="Freeform 6"/>
            <p:cNvSpPr/>
            <p:nvPr/>
          </p:nvSpPr>
          <p:spPr>
            <a:xfrm>
              <a:off x="3933477" y="2251438"/>
              <a:ext cx="1768703" cy="2248046"/>
            </a:xfrm>
            <a:custGeom>
              <a:avLst/>
              <a:gdLst>
                <a:gd name="connsiteX0" fmla="*/ 0 w 1768703"/>
                <a:gd name="connsiteY0" fmla="*/ 0 h 3093713"/>
                <a:gd name="connsiteX1" fmla="*/ 1768703 w 1768703"/>
                <a:gd name="connsiteY1" fmla="*/ 0 h 3093713"/>
                <a:gd name="connsiteX2" fmla="*/ 1768703 w 1768703"/>
                <a:gd name="connsiteY2" fmla="*/ 3093713 h 3093713"/>
                <a:gd name="connsiteX3" fmla="*/ 0 w 1768703"/>
                <a:gd name="connsiteY3" fmla="*/ 3093713 h 3093713"/>
                <a:gd name="connsiteX4" fmla="*/ 0 w 1768703"/>
                <a:gd name="connsiteY4" fmla="*/ 0 h 309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703" h="3093713">
                  <a:moveTo>
                    <a:pt x="0" y="0"/>
                  </a:moveTo>
                  <a:lnTo>
                    <a:pt x="1768703" y="0"/>
                  </a:lnTo>
                  <a:lnTo>
                    <a:pt x="1768703" y="3093713"/>
                  </a:lnTo>
                  <a:lnTo>
                    <a:pt x="0" y="30937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E2DF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2226560" numCol="1" spcCol="1270" anchor="t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>
                  <a:solidFill>
                    <a:srgbClr val="CCE2D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Enable others to innovate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113224" y="2251438"/>
              <a:ext cx="5394545" cy="2265132"/>
              <a:chOff x="5307542" y="3010461"/>
              <a:chExt cx="5394545" cy="2265132"/>
            </a:xfrm>
          </p:grpSpPr>
          <p:sp>
            <p:nvSpPr>
              <p:cNvPr id="9" name="Freeform 8"/>
              <p:cNvSpPr/>
              <p:nvPr/>
            </p:nvSpPr>
            <p:spPr>
              <a:xfrm>
                <a:off x="5307542" y="3224772"/>
                <a:ext cx="1414962" cy="434216"/>
              </a:xfrm>
              <a:custGeom>
                <a:avLst/>
                <a:gdLst>
                  <a:gd name="connsiteX0" fmla="*/ 0 w 1414962"/>
                  <a:gd name="connsiteY0" fmla="*/ 0 h 607790"/>
                  <a:gd name="connsiteX1" fmla="*/ 1414962 w 1414962"/>
                  <a:gd name="connsiteY1" fmla="*/ 0 h 607790"/>
                  <a:gd name="connsiteX2" fmla="*/ 1414962 w 1414962"/>
                  <a:gd name="connsiteY2" fmla="*/ 607790 h 607790"/>
                  <a:gd name="connsiteX3" fmla="*/ 0 w 1414962"/>
                  <a:gd name="connsiteY3" fmla="*/ 607790 h 607790"/>
                  <a:gd name="connsiteX4" fmla="*/ 0 w 1414962"/>
                  <a:gd name="connsiteY4" fmla="*/ 0 h 60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4962" h="607790">
                    <a:moveTo>
                      <a:pt x="0" y="0"/>
                    </a:moveTo>
                    <a:lnTo>
                      <a:pt x="1414962" y="0"/>
                    </a:lnTo>
                    <a:lnTo>
                      <a:pt x="1414962" y="607790"/>
                    </a:lnTo>
                    <a:lnTo>
                      <a:pt x="0" y="607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13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822" tIns="42567" rIns="50822" bIns="42567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Resources &amp; space</a:t>
                </a: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5307542" y="3748780"/>
                <a:ext cx="1414962" cy="434216"/>
              </a:xfrm>
              <a:custGeom>
                <a:avLst/>
                <a:gdLst>
                  <a:gd name="connsiteX0" fmla="*/ 0 w 1414962"/>
                  <a:gd name="connsiteY0" fmla="*/ 0 h 607790"/>
                  <a:gd name="connsiteX1" fmla="*/ 1414962 w 1414962"/>
                  <a:gd name="connsiteY1" fmla="*/ 0 h 607790"/>
                  <a:gd name="connsiteX2" fmla="*/ 1414962 w 1414962"/>
                  <a:gd name="connsiteY2" fmla="*/ 607790 h 607790"/>
                  <a:gd name="connsiteX3" fmla="*/ 0 w 1414962"/>
                  <a:gd name="connsiteY3" fmla="*/ 607790 h 607790"/>
                  <a:gd name="connsiteX4" fmla="*/ 0 w 1414962"/>
                  <a:gd name="connsiteY4" fmla="*/ 0 h 60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4962" h="607790">
                    <a:moveTo>
                      <a:pt x="0" y="0"/>
                    </a:moveTo>
                    <a:lnTo>
                      <a:pt x="1414962" y="0"/>
                    </a:lnTo>
                    <a:lnTo>
                      <a:pt x="1414962" y="607790"/>
                    </a:lnTo>
                    <a:lnTo>
                      <a:pt x="0" y="607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13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822" tIns="42567" rIns="50822" bIns="42567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Skill development</a:t>
                </a:r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7032028" y="3010461"/>
                <a:ext cx="1768703" cy="2248046"/>
              </a:xfrm>
              <a:custGeom>
                <a:avLst/>
                <a:gdLst>
                  <a:gd name="connsiteX0" fmla="*/ 0 w 1768703"/>
                  <a:gd name="connsiteY0" fmla="*/ 0 h 3093713"/>
                  <a:gd name="connsiteX1" fmla="*/ 1768703 w 1768703"/>
                  <a:gd name="connsiteY1" fmla="*/ 0 h 3093713"/>
                  <a:gd name="connsiteX2" fmla="*/ 1768703 w 1768703"/>
                  <a:gd name="connsiteY2" fmla="*/ 3093713 h 3093713"/>
                  <a:gd name="connsiteX3" fmla="*/ 0 w 1768703"/>
                  <a:gd name="connsiteY3" fmla="*/ 3093713 h 3093713"/>
                  <a:gd name="connsiteX4" fmla="*/ 0 w 1768703"/>
                  <a:gd name="connsiteY4" fmla="*/ 0 h 309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703" h="3093713">
                    <a:moveTo>
                      <a:pt x="0" y="0"/>
                    </a:moveTo>
                    <a:lnTo>
                      <a:pt x="1768703" y="0"/>
                    </a:lnTo>
                    <a:lnTo>
                      <a:pt x="1768703" y="3093713"/>
                    </a:lnTo>
                    <a:lnTo>
                      <a:pt x="0" y="30937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E2DF"/>
              </a:solid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0960" tIns="60960" rIns="60960" bIns="2226560" numCol="1" spcCol="1270" anchor="t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dirty="0">
                    <a:solidFill>
                      <a:srgbClr val="CCE2D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Develop prototypes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7208898" y="3224772"/>
                <a:ext cx="1414962" cy="434216"/>
              </a:xfrm>
              <a:custGeom>
                <a:avLst/>
                <a:gdLst>
                  <a:gd name="connsiteX0" fmla="*/ 0 w 1414962"/>
                  <a:gd name="connsiteY0" fmla="*/ 60779 h 607790"/>
                  <a:gd name="connsiteX1" fmla="*/ 60779 w 1414962"/>
                  <a:gd name="connsiteY1" fmla="*/ 0 h 607790"/>
                  <a:gd name="connsiteX2" fmla="*/ 1354183 w 1414962"/>
                  <a:gd name="connsiteY2" fmla="*/ 0 h 607790"/>
                  <a:gd name="connsiteX3" fmla="*/ 1414962 w 1414962"/>
                  <a:gd name="connsiteY3" fmla="*/ 60779 h 607790"/>
                  <a:gd name="connsiteX4" fmla="*/ 1414962 w 1414962"/>
                  <a:gd name="connsiteY4" fmla="*/ 547011 h 607790"/>
                  <a:gd name="connsiteX5" fmla="*/ 1354183 w 1414962"/>
                  <a:gd name="connsiteY5" fmla="*/ 607790 h 607790"/>
                  <a:gd name="connsiteX6" fmla="*/ 60779 w 1414962"/>
                  <a:gd name="connsiteY6" fmla="*/ 607790 h 607790"/>
                  <a:gd name="connsiteX7" fmla="*/ 0 w 1414962"/>
                  <a:gd name="connsiteY7" fmla="*/ 547011 h 607790"/>
                  <a:gd name="connsiteX8" fmla="*/ 0 w 1414962"/>
                  <a:gd name="connsiteY8" fmla="*/ 60779 h 60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4962" h="607790">
                    <a:moveTo>
                      <a:pt x="0" y="60779"/>
                    </a:moveTo>
                    <a:cubicBezTo>
                      <a:pt x="0" y="27212"/>
                      <a:pt x="27212" y="0"/>
                      <a:pt x="60779" y="0"/>
                    </a:cubicBezTo>
                    <a:lnTo>
                      <a:pt x="1354183" y="0"/>
                    </a:lnTo>
                    <a:cubicBezTo>
                      <a:pt x="1387750" y="0"/>
                      <a:pt x="1414962" y="27212"/>
                      <a:pt x="1414962" y="60779"/>
                    </a:cubicBezTo>
                    <a:lnTo>
                      <a:pt x="1414962" y="547011"/>
                    </a:lnTo>
                    <a:cubicBezTo>
                      <a:pt x="1414962" y="580578"/>
                      <a:pt x="1387750" y="607790"/>
                      <a:pt x="1354183" y="607790"/>
                    </a:cubicBezTo>
                    <a:lnTo>
                      <a:pt x="60779" y="607790"/>
                    </a:lnTo>
                    <a:cubicBezTo>
                      <a:pt x="27212" y="607790"/>
                      <a:pt x="0" y="580578"/>
                      <a:pt x="0" y="547011"/>
                    </a:cubicBezTo>
                    <a:lnTo>
                      <a:pt x="0" y="60779"/>
                    </a:lnTo>
                    <a:close/>
                  </a:path>
                </a:pathLst>
              </a:custGeom>
              <a:solidFill>
                <a:srgbClr val="00413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822" tIns="42567" rIns="50822" bIns="42567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  <a:r>
                  <a:rPr lang="en-US" sz="1400" kern="12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iz scenario enablement</a:t>
                </a:r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7208898" y="3748780"/>
                <a:ext cx="1414962" cy="434216"/>
              </a:xfrm>
              <a:custGeom>
                <a:avLst/>
                <a:gdLst>
                  <a:gd name="connsiteX0" fmla="*/ 0 w 1414962"/>
                  <a:gd name="connsiteY0" fmla="*/ 60779 h 607790"/>
                  <a:gd name="connsiteX1" fmla="*/ 60779 w 1414962"/>
                  <a:gd name="connsiteY1" fmla="*/ 0 h 607790"/>
                  <a:gd name="connsiteX2" fmla="*/ 1354183 w 1414962"/>
                  <a:gd name="connsiteY2" fmla="*/ 0 h 607790"/>
                  <a:gd name="connsiteX3" fmla="*/ 1414962 w 1414962"/>
                  <a:gd name="connsiteY3" fmla="*/ 60779 h 607790"/>
                  <a:gd name="connsiteX4" fmla="*/ 1414962 w 1414962"/>
                  <a:gd name="connsiteY4" fmla="*/ 547011 h 607790"/>
                  <a:gd name="connsiteX5" fmla="*/ 1354183 w 1414962"/>
                  <a:gd name="connsiteY5" fmla="*/ 607790 h 607790"/>
                  <a:gd name="connsiteX6" fmla="*/ 60779 w 1414962"/>
                  <a:gd name="connsiteY6" fmla="*/ 607790 h 607790"/>
                  <a:gd name="connsiteX7" fmla="*/ 0 w 1414962"/>
                  <a:gd name="connsiteY7" fmla="*/ 547011 h 607790"/>
                  <a:gd name="connsiteX8" fmla="*/ 0 w 1414962"/>
                  <a:gd name="connsiteY8" fmla="*/ 60779 h 60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4962" h="607790">
                    <a:moveTo>
                      <a:pt x="0" y="60779"/>
                    </a:moveTo>
                    <a:cubicBezTo>
                      <a:pt x="0" y="27212"/>
                      <a:pt x="27212" y="0"/>
                      <a:pt x="60779" y="0"/>
                    </a:cubicBezTo>
                    <a:lnTo>
                      <a:pt x="1354183" y="0"/>
                    </a:lnTo>
                    <a:cubicBezTo>
                      <a:pt x="1387750" y="0"/>
                      <a:pt x="1414962" y="27212"/>
                      <a:pt x="1414962" y="60779"/>
                    </a:cubicBezTo>
                    <a:lnTo>
                      <a:pt x="1414962" y="547011"/>
                    </a:lnTo>
                    <a:cubicBezTo>
                      <a:pt x="1414962" y="580578"/>
                      <a:pt x="1387750" y="607790"/>
                      <a:pt x="1354183" y="607790"/>
                    </a:cubicBezTo>
                    <a:lnTo>
                      <a:pt x="60779" y="607790"/>
                    </a:lnTo>
                    <a:cubicBezTo>
                      <a:pt x="27212" y="607790"/>
                      <a:pt x="0" y="580578"/>
                      <a:pt x="0" y="547011"/>
                    </a:cubicBezTo>
                    <a:lnTo>
                      <a:pt x="0" y="60779"/>
                    </a:lnTo>
                    <a:close/>
                  </a:path>
                </a:pathLst>
              </a:custGeom>
              <a:solidFill>
                <a:srgbClr val="00413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822" tIns="42567" rIns="50822" bIns="42567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Whitespace innovation</a:t>
                </a:r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8933384" y="3010461"/>
                <a:ext cx="1768703" cy="2265132"/>
              </a:xfrm>
              <a:custGeom>
                <a:avLst/>
                <a:gdLst>
                  <a:gd name="connsiteX0" fmla="*/ 0 w 1768703"/>
                  <a:gd name="connsiteY0" fmla="*/ 0 h 3093713"/>
                  <a:gd name="connsiteX1" fmla="*/ 1768703 w 1768703"/>
                  <a:gd name="connsiteY1" fmla="*/ 0 h 3093713"/>
                  <a:gd name="connsiteX2" fmla="*/ 1768703 w 1768703"/>
                  <a:gd name="connsiteY2" fmla="*/ 3093713 h 3093713"/>
                  <a:gd name="connsiteX3" fmla="*/ 0 w 1768703"/>
                  <a:gd name="connsiteY3" fmla="*/ 3093713 h 3093713"/>
                  <a:gd name="connsiteX4" fmla="*/ 0 w 1768703"/>
                  <a:gd name="connsiteY4" fmla="*/ 0 h 309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703" h="3093713">
                    <a:moveTo>
                      <a:pt x="0" y="0"/>
                    </a:moveTo>
                    <a:lnTo>
                      <a:pt x="1768703" y="0"/>
                    </a:lnTo>
                    <a:lnTo>
                      <a:pt x="1768703" y="3093713"/>
                    </a:lnTo>
                    <a:lnTo>
                      <a:pt x="0" y="30937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E2DF"/>
              </a:solidFill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0960" tIns="60960" rIns="60960" bIns="2226560" numCol="1" spcCol="1270" anchor="t" anchorCtr="0">
                <a:noAutofit/>
              </a:bodyPr>
              <a:lstStyle/>
              <a:p>
                <a:pPr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dirty="0">
                    <a:solidFill>
                      <a:srgbClr val="CCE2D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Build industry interfaces</a:t>
                </a:r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9110255" y="3224772"/>
                <a:ext cx="1414962" cy="434216"/>
              </a:xfrm>
              <a:custGeom>
                <a:avLst/>
                <a:gdLst>
                  <a:gd name="connsiteX0" fmla="*/ 0 w 1414962"/>
                  <a:gd name="connsiteY0" fmla="*/ 0 h 607790"/>
                  <a:gd name="connsiteX1" fmla="*/ 1414962 w 1414962"/>
                  <a:gd name="connsiteY1" fmla="*/ 0 h 607790"/>
                  <a:gd name="connsiteX2" fmla="*/ 1414962 w 1414962"/>
                  <a:gd name="connsiteY2" fmla="*/ 607790 h 607790"/>
                  <a:gd name="connsiteX3" fmla="*/ 0 w 1414962"/>
                  <a:gd name="connsiteY3" fmla="*/ 607790 h 607790"/>
                  <a:gd name="connsiteX4" fmla="*/ 0 w 1414962"/>
                  <a:gd name="connsiteY4" fmla="*/ 0 h 60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4962" h="607790">
                    <a:moveTo>
                      <a:pt x="0" y="0"/>
                    </a:moveTo>
                    <a:lnTo>
                      <a:pt x="1414962" y="0"/>
                    </a:lnTo>
                    <a:lnTo>
                      <a:pt x="1414962" y="607790"/>
                    </a:lnTo>
                    <a:lnTo>
                      <a:pt x="0" y="607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139"/>
              </a:solidFill>
              <a:ln cap="flat"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822" tIns="42567" rIns="50822" bIns="42567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Outside-in perspective</a:t>
                </a: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9110255" y="3748780"/>
                <a:ext cx="1414962" cy="434216"/>
              </a:xfrm>
              <a:custGeom>
                <a:avLst/>
                <a:gdLst>
                  <a:gd name="connsiteX0" fmla="*/ 0 w 1414962"/>
                  <a:gd name="connsiteY0" fmla="*/ 0 h 607790"/>
                  <a:gd name="connsiteX1" fmla="*/ 1414962 w 1414962"/>
                  <a:gd name="connsiteY1" fmla="*/ 0 h 607790"/>
                  <a:gd name="connsiteX2" fmla="*/ 1414962 w 1414962"/>
                  <a:gd name="connsiteY2" fmla="*/ 607790 h 607790"/>
                  <a:gd name="connsiteX3" fmla="*/ 0 w 1414962"/>
                  <a:gd name="connsiteY3" fmla="*/ 607790 h 607790"/>
                  <a:gd name="connsiteX4" fmla="*/ 0 w 1414962"/>
                  <a:gd name="connsiteY4" fmla="*/ 0 h 60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4962" h="607790">
                    <a:moveTo>
                      <a:pt x="0" y="0"/>
                    </a:moveTo>
                    <a:lnTo>
                      <a:pt x="1414962" y="0"/>
                    </a:lnTo>
                    <a:lnTo>
                      <a:pt x="1414962" y="607790"/>
                    </a:lnTo>
                    <a:lnTo>
                      <a:pt x="0" y="607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139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0822" tIns="42567" rIns="50822" bIns="42567" numCol="1" spcCol="1270" anchor="ctr" anchorCtr="0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Mentorship &amp; Coaching</a:t>
                </a: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1024932" y="5375633"/>
            <a:ext cx="10413110" cy="827717"/>
            <a:chOff x="1024931" y="4543591"/>
            <a:chExt cx="10413110" cy="950727"/>
          </a:xfrm>
        </p:grpSpPr>
        <p:grpSp>
          <p:nvGrpSpPr>
            <p:cNvPr id="18" name="Group 17"/>
            <p:cNvGrpSpPr/>
            <p:nvPr/>
          </p:nvGrpSpPr>
          <p:grpSpPr>
            <a:xfrm>
              <a:off x="1024931" y="4543591"/>
              <a:ext cx="9886909" cy="950727"/>
              <a:chOff x="1015872" y="4527308"/>
              <a:chExt cx="10309620" cy="644542"/>
            </a:xfrm>
          </p:grpSpPr>
          <p:sp>
            <p:nvSpPr>
              <p:cNvPr id="25" name="Isosceles Triangle 24"/>
              <p:cNvSpPr/>
              <p:nvPr/>
            </p:nvSpPr>
            <p:spPr bwMode="auto">
              <a:xfrm rot="5400000">
                <a:off x="10925289" y="4771647"/>
                <a:ext cx="644542" cy="155864"/>
              </a:xfrm>
              <a:prstGeom prst="triangle">
                <a:avLst/>
              </a:prstGeom>
              <a:solidFill>
                <a:srgbClr val="55D45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90488" tIns="44450" rIns="90488" bIns="44450" numCol="4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7620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</a:pPr>
                <a:endParaRPr lang="en-US" sz="1200" b="1" kern="0" dirty="0">
                  <a:solidFill>
                    <a:srgbClr val="090D3A"/>
                  </a:solidFill>
                  <a:latin typeface="Tahoma" pitchFamily="34" charset="0"/>
                </a:endParaRPr>
              </a:p>
            </p:txBody>
          </p:sp>
          <p:sp>
            <p:nvSpPr>
              <p:cNvPr id="26" name="Isosceles Triangle 25"/>
              <p:cNvSpPr/>
              <p:nvPr/>
            </p:nvSpPr>
            <p:spPr bwMode="auto">
              <a:xfrm rot="16200000">
                <a:off x="771533" y="4771647"/>
                <a:ext cx="644542" cy="155864"/>
              </a:xfrm>
              <a:prstGeom prst="triangle">
                <a:avLst/>
              </a:prstGeom>
              <a:solidFill>
                <a:srgbClr val="55D45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90488" tIns="44450" rIns="90488" bIns="44450" numCol="4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7620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</a:pPr>
                <a:endParaRPr lang="en-US" sz="1200" b="1" kern="0" dirty="0">
                  <a:solidFill>
                    <a:srgbClr val="090D3A"/>
                  </a:solidFill>
                  <a:latin typeface="Tahoma" pitchFamily="34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1153391" y="4591492"/>
                <a:ext cx="10020490" cy="488373"/>
              </a:xfrm>
              <a:prstGeom prst="rect">
                <a:avLst/>
              </a:prstGeom>
              <a:solidFill>
                <a:srgbClr val="55D455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8" tIns="44450" rIns="90488" bIns="44450" numCol="4" rtlCol="0" anchor="ctr" anchorCtr="0" compatLnSpc="1">
                <a:noAutofit/>
              </a:bodyPr>
              <a:lstStyle/>
              <a:p>
                <a:pPr marL="0" marR="0" indent="0" algn="l" defTabSz="762000" rtl="0" eaLnBrk="0" fontAlgn="base" latinLnBrk="0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00000"/>
                  <a:buFontTx/>
                  <a:buNone/>
                  <a:tabLst/>
                </a:pPr>
                <a:endParaRPr kumimoji="0" lang="en-US" sz="1400" b="1" i="0" u="none" strike="noStrike" kern="0" cap="none" baseline="0" dirty="0">
                  <a:solidFill>
                    <a:schemeClr val="bg1">
                      <a:lumMod val="9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717210" y="4830407"/>
              <a:ext cx="9720831" cy="392231"/>
              <a:chOff x="1453050" y="4830407"/>
              <a:chExt cx="9720831" cy="39223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1453050" y="4830407"/>
                <a:ext cx="2807977" cy="338554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marL="176213" indent="-1714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Market Insight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456301" y="4833770"/>
                <a:ext cx="3457784" cy="388868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marL="176213" indent="-1714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Technical Knowhow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864130" y="4833770"/>
                <a:ext cx="2807977" cy="338554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marL="176213" indent="-1714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Design &amp; Envisioning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365904" y="4831380"/>
                <a:ext cx="2807977" cy="338554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marL="176213" indent="-1714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Industry Connect</a:t>
                </a:r>
              </a:p>
            </p:txBody>
          </p:sp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2561" y="4722344"/>
              <a:ext cx="577988" cy="552213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911" y="2202410"/>
            <a:ext cx="2559643" cy="170642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284" y="2228980"/>
            <a:ext cx="2559643" cy="1690346"/>
          </a:xfrm>
          <a:prstGeom prst="rect">
            <a:avLst/>
          </a:prstGeom>
        </p:spPr>
      </p:pic>
      <p:pic>
        <p:nvPicPr>
          <p:cNvPr id="30" name="Picture 4" descr="http://www.mmk-pr.de/wp-content/uploads/2011/11/Agentur-Team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r="19780"/>
          <a:stretch/>
        </p:blipFill>
        <p:spPr bwMode="auto">
          <a:xfrm>
            <a:off x="7492148" y="2220960"/>
            <a:ext cx="2553396" cy="171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7476819" y="1909532"/>
            <a:ext cx="2559641" cy="320039"/>
          </a:xfrm>
          <a:prstGeom prst="rect">
            <a:avLst/>
          </a:prstGeom>
          <a:solidFill>
            <a:srgbClr val="00B294">
              <a:alpha val="8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Build industry interfaces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734284" y="1910860"/>
            <a:ext cx="2559641" cy="320039"/>
          </a:xfrm>
          <a:prstGeom prst="rect">
            <a:avLst/>
          </a:prstGeom>
          <a:solidFill>
            <a:srgbClr val="00B294">
              <a:alpha val="8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Develop prototypes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87913" y="1890850"/>
            <a:ext cx="2559641" cy="318358"/>
          </a:xfrm>
          <a:prstGeom prst="rect">
            <a:avLst/>
          </a:prstGeom>
          <a:solidFill>
            <a:srgbClr val="00B294">
              <a:alpha val="82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Enable others to ‘make’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758173"/>
            <a:ext cx="12192000" cy="830997"/>
          </a:xfrm>
          <a:prstGeom prst="rect">
            <a:avLst/>
          </a:prstGeom>
          <a:solidFill>
            <a:srgbClr val="F2F4F8"/>
          </a:solidFill>
        </p:spPr>
        <p:txBody>
          <a:bodyPr wrap="square" rtlCol="0" anchor="ctr">
            <a:spAutoFit/>
          </a:bodyPr>
          <a:lstStyle/>
          <a:p>
            <a:pPr marL="346075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MakerzBay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is a channel for enabling and facilitating IoT focused innovation across the Microsoft Hyderabad campus –</a:t>
            </a:r>
          </a:p>
          <a:p>
            <a:pPr marL="346075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 Specially-designed physical space with tools, technology, equipment, and the environment required to bring ideas to life</a:t>
            </a:r>
          </a:p>
          <a:p>
            <a:pPr marL="346075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 Helps envision, ideate, and building futuristic scenarios through bleeding edge technology like IoT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881" y="5942479"/>
            <a:ext cx="887612" cy="74892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7709" y="6460835"/>
            <a:ext cx="30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makerzbayfte@microsoft.com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8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70831" y="228600"/>
            <a:ext cx="60925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 </a:t>
            </a:r>
            <a:r>
              <a:rPr lang="en-US" sz="2800" b="1" dirty="0" smtClean="0"/>
              <a:t>Internet of Things</a:t>
            </a:r>
            <a:r>
              <a:rPr lang="en-US" sz="2800" dirty="0" smtClean="0"/>
              <a:t> (</a:t>
            </a:r>
            <a:r>
              <a:rPr lang="en-US" sz="2800" b="1" dirty="0" err="1" smtClean="0"/>
              <a:t>IoT</a:t>
            </a:r>
            <a:r>
              <a:rPr lang="en-US" sz="2800" dirty="0" smtClean="0"/>
              <a:t>) is the network of physical objects—devices, vehicles, buildings and other items- embedded with electronics, software, sensors, and network connectivity that enables these objects to collect and exchange data.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457825" cy="6890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3648075"/>
            <a:ext cx="6967141" cy="324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6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heconnectivist-img.s3.amazonaws.com/wp-content/uploads/2014/05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45"/>
            <a:ext cx="12192001" cy="685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47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" y="524650"/>
            <a:ext cx="12142811" cy="580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8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6895"/>
            <a:ext cx="12192000" cy="638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Stack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2068498"/>
            <a:ext cx="8881550" cy="4015779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1189177"/>
            <a:ext cx="10826312" cy="489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61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Hub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92" y="1361769"/>
            <a:ext cx="8222751" cy="508592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" r="4107"/>
          <a:stretch/>
        </p:blipFill>
        <p:spPr>
          <a:xfrm>
            <a:off x="269240" y="1189177"/>
            <a:ext cx="7465807" cy="508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70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53" y="1398495"/>
            <a:ext cx="9101257" cy="471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8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walldevil.com/wallpapers/w19/arduino-log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17" b="-2817"/>
          <a:stretch/>
        </p:blipFill>
        <p:spPr bwMode="auto">
          <a:xfrm>
            <a:off x="0" y="-190501"/>
            <a:ext cx="12192000" cy="723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00933" y="4300056"/>
            <a:ext cx="3143809" cy="10937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Arduino </a:t>
            </a:r>
            <a:r>
              <a:rPr lang="en-US" sz="2000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WiFi</a:t>
            </a:r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101 </a:t>
            </a:r>
            <a:r>
              <a:rPr lang="en-US" sz="2000" b="1" i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Shield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b="1" i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MKR1000</a:t>
            </a:r>
            <a:endParaRPr lang="en-US" sz="2000" b="1" i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b="1" i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Yún</a:t>
            </a:r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000" b="1" i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Shield</a:t>
            </a:r>
            <a:endParaRPr lang="en-US" sz="2000" b="1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86825" y="6419850"/>
            <a:ext cx="296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https://create.arduino.cc/iot/</a:t>
            </a:r>
          </a:p>
        </p:txBody>
      </p:sp>
      <p:sp>
        <p:nvSpPr>
          <p:cNvPr id="5" name="Rectangle 4"/>
          <p:cNvSpPr/>
          <p:nvPr/>
        </p:nvSpPr>
        <p:spPr>
          <a:xfrm>
            <a:off x="5319713" y="1018832"/>
            <a:ext cx="155257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i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$</a:t>
            </a:r>
            <a:r>
              <a:rPr lang="en-US" sz="4000" b="1" i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50</a:t>
            </a:r>
            <a:r>
              <a:rPr lang="en-US" sz="1600" b="1" i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  <a:endParaRPr 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endParaRPr 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endParaRPr lang="en-US" sz="1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478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3337</TotalTime>
  <Words>193</Words>
  <Application>Microsoft Office PowerPoint</Application>
  <PresentationFormat>Widescreen</PresentationFormat>
  <Paragraphs>54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Segoe UI</vt:lpstr>
      <vt:lpstr>Segoe UI Light</vt:lpstr>
      <vt:lpstr>Segoe UI Semilight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IoT Stack</vt:lpstr>
      <vt:lpstr>Azure IoT Hub</vt:lpstr>
      <vt:lpstr>Monitoring</vt:lpstr>
      <vt:lpstr>PowerPoint Presentation</vt:lpstr>
      <vt:lpstr>PowerPoint Presentation</vt:lpstr>
      <vt:lpstr>PowerPoint Presentation</vt:lpstr>
      <vt:lpstr>PowerPoint Presentation</vt:lpstr>
      <vt:lpstr>Demo </vt:lpstr>
      <vt:lpstr>PowerPoint Presentation</vt:lpstr>
      <vt:lpstr>PowerPoint Presentation</vt:lpstr>
      <vt:lpstr>PowerPoint Presentation</vt:lpstr>
      <vt:lpstr>OTA</vt:lpstr>
      <vt:lpstr>PowerPoint Presentation</vt:lpstr>
    </vt:vector>
  </TitlesOfParts>
  <Company>Microsoft 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Biswadip Maity</dc:creator>
  <cp:lastModifiedBy>Biswadip Maity</cp:lastModifiedBy>
  <cp:revision>39</cp:revision>
  <dcterms:created xsi:type="dcterms:W3CDTF">2017-01-16T16:54:16Z</dcterms:created>
  <dcterms:modified xsi:type="dcterms:W3CDTF">2017-01-23T12:51:53Z</dcterms:modified>
</cp:coreProperties>
</file>